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2" r:id="rId2"/>
    <p:sldId id="373" r:id="rId3"/>
    <p:sldId id="374" r:id="rId4"/>
    <p:sldId id="275" r:id="rId5"/>
    <p:sldId id="280" r:id="rId6"/>
    <p:sldId id="282" r:id="rId7"/>
    <p:sldId id="283" r:id="rId8"/>
    <p:sldId id="284" r:id="rId9"/>
    <p:sldId id="285" r:id="rId10"/>
    <p:sldId id="288" r:id="rId11"/>
    <p:sldId id="279" r:id="rId12"/>
    <p:sldId id="287" r:id="rId13"/>
    <p:sldId id="286" r:id="rId14"/>
    <p:sldId id="328" r:id="rId15"/>
    <p:sldId id="318" r:id="rId16"/>
    <p:sldId id="319" r:id="rId17"/>
    <p:sldId id="320" r:id="rId18"/>
    <p:sldId id="322" r:id="rId19"/>
    <p:sldId id="321" r:id="rId20"/>
    <p:sldId id="324" r:id="rId21"/>
    <p:sldId id="325" r:id="rId22"/>
    <p:sldId id="326" r:id="rId23"/>
    <p:sldId id="327" r:id="rId24"/>
    <p:sldId id="359" r:id="rId25"/>
    <p:sldId id="361" r:id="rId26"/>
    <p:sldId id="362" r:id="rId27"/>
    <p:sldId id="363" r:id="rId28"/>
    <p:sldId id="365" r:id="rId29"/>
    <p:sldId id="371" r:id="rId30"/>
    <p:sldId id="366" r:id="rId31"/>
    <p:sldId id="367" r:id="rId32"/>
    <p:sldId id="368" r:id="rId33"/>
    <p:sldId id="369" r:id="rId34"/>
    <p:sldId id="370" r:id="rId3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8B0C32-EB4E-D64B-1A61-AC14A67F1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E49785-0393-710B-5201-C89D834FF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B63BC2-1742-D48A-B199-E3F7E5B4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54BA854-3739-91E9-F56C-A8E781FA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0701AEB-D4AF-F3E2-E530-2F25CE3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81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ED3FF-8D35-7E08-919F-3B9D53CF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0084468-C5B2-511D-1794-480F650F0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A8690C-477D-C614-1EB9-32F9B78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DCC6C9-6352-856D-10AE-59EE4852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FA6D1D2-11A3-4AEF-B43F-16394CF7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6956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8A29794-6BFE-8C61-460C-4265C1A15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1C4283D-C4F6-FB7D-E9BD-C3FB568AC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69AAA1B-DD91-13EE-1EF7-5BCC7587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4FC9509-BB75-8AD0-2625-2304F4BF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85E70A-CEF1-E5D1-170D-B258F77C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32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531182-0F23-CA3E-DD15-15D2415D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FB7256-B77B-9466-3BB8-2FE7C46F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6B62FC-D7DD-6FFB-1EA9-8BB0775E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69ACC0-2862-976A-C3DA-D628E020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EC042A-A224-3C90-059C-B7C371A2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018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BE9281-C8CC-90C7-5E74-D2FBC8BD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D21BFB-6850-757A-E123-AEC25E3D2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BB79B6-5A8E-C0CA-122B-FAD14226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93E5AA-E780-74B8-E8EB-F7E42D8B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B7EEB87-00D0-3EC0-8F67-9298A963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360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851F2B-A71E-AB6D-215A-5D3DBC55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46324B-993C-E993-69A0-842FC99D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CF017A-ADFA-972D-5794-427339780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27F1990-96D7-3E52-DB34-C6395C35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4617CA-B84D-1301-C015-954B190E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87BFBB-E23D-AB4B-CAAF-5781D23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8636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2E4444-C442-355A-D267-29D916E0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AC4B8B-1CAD-F62F-0D78-55BF4B1C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5977F4-DD69-1501-57D4-5AE1D87A2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026DBC1-8024-5AF0-4B4F-BCC1AB44C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262E147-1F0A-4B31-C9A9-0418D805F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5350ACB-170B-20C1-39A6-1D4AB266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BFC8F4-8863-FCE9-B86D-CFC3C37B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3C61356-59D3-94B8-8DF1-509386D1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3004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ABF7AA-160C-EE8F-0064-0318DE2A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062A5D2-157C-C604-F6B5-8C40F3EF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9A67C0F-CC99-68D2-75CB-9AFD4023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9C3D5F3-6609-510E-99C9-BF266BB4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640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59B4F2F-4E2E-ACD2-F262-F5F34943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9742085-EE72-9D76-138F-0B8F7D3D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1306D08-1D4D-1FC2-019A-812094AC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760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C9A236-83D7-BF95-4C52-087A87CC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D50B9C-2ECC-B09A-2E3D-31FB908F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C3F599-9403-B97D-BD44-747307ACA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17124C-5171-CC01-2A14-237F977F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9364C64-7498-4B03-22CD-14518529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1BB0C6A-D42F-6736-0FFE-3BD5B96C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918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3445A-6153-5160-EC8C-319B7668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5F70D1C-2161-8882-B5B8-87773A92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CA6E81-2607-72CA-7361-14C7BFBE6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FEF8C7E-5C35-E3D4-CD39-1FA240B7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385686-98ED-37B9-50F8-2D4EB042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43C873E-2652-59DA-75B7-4A89DE15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8166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98EAD80-9829-8E4E-0257-C12941DB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5DD398-E6F0-6BFA-7CC3-40CBB4B0E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DEB554-99EB-C558-7DB2-ECE01C5BF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87307-2E43-4987-A158-53932A145F02}" type="datetimeFigureOut">
              <a:rPr lang="en-PK" smtClean="0"/>
              <a:t>06/11/2023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0C73BF5-4879-D735-2E9B-ADFEAC595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5135FC5-43F4-670E-F330-479151D01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1642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7" Type="http://schemas.openxmlformats.org/officeDocument/2006/relationships/image" Target="../media/image2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5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DAA82-E705-0E63-A870-1C7097E9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2803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Mason’s Gain Formula</a:t>
            </a:r>
            <a:endParaRPr lang="en-PK" sz="8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3" y="1178847"/>
            <a:ext cx="6181102" cy="2160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90" y="1178847"/>
            <a:ext cx="5320145" cy="208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" y="3638580"/>
            <a:ext cx="4906432" cy="201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569" y="3635303"/>
            <a:ext cx="6391230" cy="24298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16432"/>
            <a:ext cx="10515600" cy="7233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LOOPS</a:t>
            </a:r>
            <a:endParaRPr lang="en-US" sz="6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3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432"/>
            <a:ext cx="10515600" cy="7233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TWO NON-TOUCHING LOOPS</a:t>
            </a:r>
            <a:endParaRPr lang="en-US" sz="6600" b="1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9" y="1497880"/>
            <a:ext cx="7075054" cy="312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0109" y="4907206"/>
                <a:ext cx="52141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𝑇𝑤𝑜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9" y="4907206"/>
                <a:ext cx="521412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5972" y="5461204"/>
                <a:ext cx="278909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2" y="5461204"/>
                <a:ext cx="2789097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5972" y="6119336"/>
                <a:ext cx="281756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2" y="6119336"/>
                <a:ext cx="2817566" cy="738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5601" y="5030317"/>
                <a:ext cx="48952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𝑇h𝑟𝑒𝑒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01" y="5030317"/>
                <a:ext cx="489525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3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3" y="1178847"/>
            <a:ext cx="6181102" cy="2160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90" y="1178847"/>
            <a:ext cx="5320145" cy="208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" y="3638580"/>
            <a:ext cx="4906432" cy="201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569" y="3635303"/>
            <a:ext cx="6391230" cy="2429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3822" y="6103481"/>
                <a:ext cx="81998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𝑇𝑤𝑜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2" y="6103481"/>
                <a:ext cx="819980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16432"/>
            <a:ext cx="10515600" cy="7233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TWO NON-TOUCHING LOOPS</a:t>
            </a:r>
            <a:endParaRPr lang="en-US" sz="6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63416"/>
            <a:ext cx="11095182" cy="6858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GAINS OF TWO NON-TOUCHING LOOPS</a:t>
            </a:r>
            <a:endParaRPr lang="en-US" sz="4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7874" y="4506915"/>
                <a:ext cx="5601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𝐺𝑎𝑖𝑛𝑠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𝑇𝑤𝑜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74" y="4506915"/>
                <a:ext cx="560147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8617" y="5016939"/>
                <a:ext cx="63196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1.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17" y="5016939"/>
                <a:ext cx="6319615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0109" y="5588519"/>
                <a:ext cx="74671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9" y="5588519"/>
                <a:ext cx="746717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2363" y="6181843"/>
                <a:ext cx="74671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63" y="6181843"/>
                <a:ext cx="746717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08" y="696048"/>
            <a:ext cx="6610927" cy="17951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17" y="749298"/>
            <a:ext cx="4888680" cy="19199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7" y="2669286"/>
            <a:ext cx="6428508" cy="16595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508" y="3612564"/>
            <a:ext cx="4377703" cy="16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Q: Obtain the Closed Loop TF,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by Using Mason’s Gain Formula.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  <a:blipFill rotWithShape="0">
                <a:blip r:embed="rId2"/>
                <a:stretch>
                  <a:fillRect l="-1888" t="-9217" r="-2202" b="-26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2133600"/>
            <a:ext cx="11360727" cy="4137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0327" y="297410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21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5" y="480253"/>
            <a:ext cx="10575636" cy="2780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4534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45342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First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1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5094" r="-142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3945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39455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5229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52294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7" y="791954"/>
            <a:ext cx="9882908" cy="254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Second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0968" y="6151712"/>
                <a:ext cx="1507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" y="6151712"/>
                <a:ext cx="150707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86185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𝑇h𝑖𝑟𝑑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8618578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7453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𝑇h𝑖𝑟𝑑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𝑇h𝑖𝑟𝑑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745360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92673"/>
                <a:ext cx="60298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92673"/>
                <a:ext cx="602985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91" y="858982"/>
            <a:ext cx="10123053" cy="24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Third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8692" y="6244235"/>
                <a:ext cx="29646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2" y="6244235"/>
                <a:ext cx="2964658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2" y="979056"/>
            <a:ext cx="8820603" cy="1917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8" y="3715674"/>
            <a:ext cx="8826954" cy="194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6037" y="2973033"/>
                <a:ext cx="50081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2973033"/>
                <a:ext cx="500816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76037" y="5853867"/>
                <a:ext cx="79884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5853867"/>
                <a:ext cx="798840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2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4" y="766821"/>
            <a:ext cx="8814253" cy="195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5" y="3500039"/>
            <a:ext cx="8782501" cy="196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365" y="2605168"/>
                <a:ext cx="60500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2605168"/>
                <a:ext cx="605005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6365" y="5685609"/>
                <a:ext cx="70057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5685609"/>
                <a:ext cx="700570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64596" y="2420502"/>
                <a:ext cx="1787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96" y="2420502"/>
                <a:ext cx="17876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401" r="-68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664596" y="3211647"/>
                <a:ext cx="2329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96" y="3211647"/>
                <a:ext cx="232909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832" r="-104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64596" y="3888632"/>
                <a:ext cx="2138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96" y="3888632"/>
                <a:ext cx="21383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49" r="-57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639172" y="4554614"/>
                <a:ext cx="24568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172" y="4554614"/>
                <a:ext cx="245689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1" r="-74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382125" y="2266950"/>
            <a:ext cx="2713937" cy="301942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10578"/>
            <a:ext cx="11471563" cy="48902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36DAA82-E705-0E63-A870-1C7097E9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1"/>
            <a:ext cx="11794836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Q: Find the Number of Forward Paths</a:t>
            </a:r>
            <a:endParaRPr lang="en-PK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32552"/>
                  </p:ext>
                </p:extLst>
              </p:nvPr>
            </p:nvGraphicFramePr>
            <p:xfrm>
              <a:off x="304800" y="1258291"/>
              <a:ext cx="11443854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1658"/>
                    <a:gridCol w="3188987"/>
                    <a:gridCol w="2568163"/>
                    <a:gridCol w="1985046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LOOPS</a:t>
                          </a:r>
                          <a:endParaRPr lang="en-US" sz="24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Common Term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Two non-touching 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 (G4)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(G2 and 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(G4G5H2)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32552"/>
                  </p:ext>
                </p:extLst>
              </p:nvPr>
            </p:nvGraphicFramePr>
            <p:xfrm>
              <a:off x="304800" y="1258291"/>
              <a:ext cx="11443854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1658"/>
                    <a:gridCol w="3188987"/>
                    <a:gridCol w="2568163"/>
                    <a:gridCol w="1985046"/>
                  </a:tblGrid>
                  <a:tr h="8229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LOOPS</a:t>
                          </a:r>
                          <a:endParaRPr lang="en-US" sz="24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Common Term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Two non-touching 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190667" r="-210049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190667" r="-14332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 (G4)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290667" r="-210049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290667" r="-143321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687" t="-290667" r="-1227" b="-4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385526" r="-210049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385526" r="-143321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492000" r="-210049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492000" r="-14332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(G2 and 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592000" r="-210049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592000" r="-14332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(G4G5H2)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692000" r="-21004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692000" r="-14332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9673" y="5006666"/>
                <a:ext cx="1101898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Observation from above table,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2800" dirty="0" smtClean="0"/>
                  <a:t> is Two non-Touching Loops, so we calculate gain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3" y="5006666"/>
                <a:ext cx="11018981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162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5127" y="6142988"/>
                <a:ext cx="96330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6142988"/>
                <a:ext cx="963302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127" y="91190"/>
            <a:ext cx="11979564" cy="93720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STEP-3: Find No. Of Two Non-Touching Loops </a:t>
            </a:r>
            <a:endParaRPr lang="en-US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189635"/>
            <a:ext cx="11794837" cy="93720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STEP-4: Find the No. Of Three Non-Touching </a:t>
            </a:r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oops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18" y="2650837"/>
            <a:ext cx="10515600" cy="2694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No. of three non-touching loops = 0.</a:t>
            </a:r>
          </a:p>
        </p:txBody>
      </p:sp>
    </p:spTree>
    <p:extLst>
      <p:ext uri="{BB962C8B-B14F-4D97-AF65-F5344CB8AC3E}">
        <p14:creationId xmlns:p14="http://schemas.microsoft.com/office/powerpoint/2010/main" val="55139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89635"/>
                <a:ext cx="10515600" cy="641884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6000" b="1" dirty="0" smtClean="0">
                    <a:solidFill>
                      <a:srgbClr val="7030A0"/>
                    </a:solidFill>
                  </a:rPr>
                  <a:t>STEP-5: Find the Value of 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6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89635"/>
                <a:ext cx="10515600" cy="641884"/>
              </a:xfrm>
              <a:blipFill rotWithShape="0">
                <a:blip r:embed="rId2"/>
                <a:stretch>
                  <a:fillRect t="-53333" b="-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39805" y="849991"/>
                <a:ext cx="9906000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600"/>
                            <m:t>No</m:t>
                          </m:r>
                          <m:r>
                            <m:rPr>
                              <m:nor/>
                            </m:rPr>
                            <a:rPr lang="en-US" sz="3600"/>
                            <m:t>. </m:t>
                          </m:r>
                          <m:r>
                            <m:rPr>
                              <m:nor/>
                            </m:rPr>
                            <a:rPr lang="en-US" sz="3600"/>
                            <m:t>of</m:t>
                          </m:r>
                          <m:r>
                            <m:rPr>
                              <m:nor/>
                            </m:rPr>
                            <a:rPr lang="en-US" sz="3600"/>
                            <m:t> </m:t>
                          </m:r>
                          <m:r>
                            <m:rPr>
                              <m:nor/>
                            </m:rPr>
                            <a:rPr lang="en-US" sz="3600"/>
                            <m:t>individual</m:t>
                          </m:r>
                          <m:r>
                            <m:rPr>
                              <m:nor/>
                            </m:rPr>
                            <a:rPr lang="en-US" sz="3600"/>
                            <m:t> </m:t>
                          </m:r>
                          <m:r>
                            <m:rPr>
                              <m:nor/>
                            </m:rPr>
                            <a:rPr lang="en-US" sz="3600"/>
                            <m:t>loops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/>
                        <m:t>Gain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Products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of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all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possible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combinations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of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/>
                        <m:t>two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non</m:t>
                      </m:r>
                      <m:r>
                        <m:rPr>
                          <m:nor/>
                        </m:rPr>
                        <a:rPr lang="en-US" sz="3600"/>
                        <m:t>−</m:t>
                      </m:r>
                      <m:r>
                        <m:rPr>
                          <m:nor/>
                        </m:rPr>
                        <a:rPr lang="en-US" sz="3600"/>
                        <m:t>touching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loops</m:t>
                      </m:r>
                      <m:r>
                        <m:rPr>
                          <m:nor/>
                        </m:rPr>
                        <a:rPr lang="en-US" sz="3600"/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805" y="849991"/>
                <a:ext cx="9906000" cy="1661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576" y="2860809"/>
                <a:ext cx="91070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" y="2860809"/>
                <a:ext cx="910705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18414" y="1003543"/>
                <a:ext cx="1787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14" y="1003543"/>
                <a:ext cx="178760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754" r="-10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618414" y="1794688"/>
                <a:ext cx="2329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14" y="1794688"/>
                <a:ext cx="232909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094" r="-785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18414" y="2471673"/>
                <a:ext cx="2138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14" y="2471673"/>
                <a:ext cx="21383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134" r="-57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592990" y="3137655"/>
                <a:ext cx="24568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0" y="3137655"/>
                <a:ext cx="245689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730" r="-74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335943" y="849991"/>
            <a:ext cx="2713937" cy="301942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576" y="4383226"/>
                <a:ext cx="111880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" y="4383226"/>
                <a:ext cx="11188026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576" y="5487027"/>
                <a:ext cx="1073824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∆ =1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" y="5487027"/>
                <a:ext cx="10738242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7491" y="1322836"/>
                <a:ext cx="5999911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91" y="1322836"/>
                <a:ext cx="5999911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1" y="3122163"/>
                <a:ext cx="10734413" cy="766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∗(1+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3122163"/>
                <a:ext cx="10734413" cy="7666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" y="5072965"/>
                <a:ext cx="10734413" cy="766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72965"/>
                <a:ext cx="10734413" cy="7666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" y="189634"/>
            <a:ext cx="12025744" cy="5862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STEP-6: Find the value of Transfer Function </a:t>
            </a:r>
            <a:endParaRPr 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13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Q: Obtain the Closed Loop TF,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by Using Mason’s Gain Formula.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  <a:blipFill rotWithShape="0">
                <a:blip r:embed="rId2"/>
                <a:stretch>
                  <a:fillRect l="-1888" t="-9217" r="-2202" b="-26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620327" y="297410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86" y="1982224"/>
            <a:ext cx="10890032" cy="41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6773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67732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First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1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5094" r="-142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239" y="1025040"/>
            <a:ext cx="7760099" cy="22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4430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443033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94613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𝑝𝑎𝑡h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94613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Second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60968" y="6151712"/>
                <a:ext cx="272369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" y="6151712"/>
                <a:ext cx="2723694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521" y="1195021"/>
            <a:ext cx="7728347" cy="214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076037" y="2973033"/>
                <a:ext cx="26837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2973033"/>
                <a:ext cx="2683748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76037" y="5853867"/>
                <a:ext cx="20276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5853867"/>
                <a:ext cx="202767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73" y="849745"/>
            <a:ext cx="7760099" cy="2013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590" y="3636792"/>
            <a:ext cx="7798201" cy="22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46365" y="2605168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2605168"/>
                <a:ext cx="336124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46365" y="5685609"/>
                <a:ext cx="40280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5685609"/>
                <a:ext cx="4028026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16" y="875076"/>
            <a:ext cx="7741048" cy="1716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26" y="3503611"/>
            <a:ext cx="7772799" cy="18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4" y="875349"/>
            <a:ext cx="5427022" cy="2329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49" y="898150"/>
            <a:ext cx="5239160" cy="2284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6" y="3385909"/>
            <a:ext cx="5974883" cy="252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01" y="3474489"/>
            <a:ext cx="5500460" cy="2348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80B8FD9-3056-72A0-F647-A8FDCF947CA2}"/>
              </a:ext>
            </a:extLst>
          </p:cNvPr>
          <p:cNvSpPr txBox="1"/>
          <p:nvPr/>
        </p:nvSpPr>
        <p:spPr>
          <a:xfrm>
            <a:off x="1757835" y="5911273"/>
            <a:ext cx="9123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Number of Forward Paths = K = </a:t>
            </a:r>
            <a:r>
              <a:rPr lang="en-US" sz="4400" dirty="0" smtClean="0"/>
              <a:t>4</a:t>
            </a:r>
            <a:endParaRPr lang="en-PK" sz="4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336DAA82-E705-0E63-A870-1C7097E9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2"/>
            <a:ext cx="11794836" cy="71229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Q: Find the Number of Forward Paths</a:t>
            </a:r>
            <a:endParaRPr lang="en-PK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02491" y="4462281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1" y="4462281"/>
                <a:ext cx="336124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1" y="929888"/>
            <a:ext cx="7978258" cy="22975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996286" y="2304102"/>
                <a:ext cx="2680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86" y="2304102"/>
                <a:ext cx="2680542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995202" y="2911987"/>
                <a:ext cx="20244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202" y="2911987"/>
                <a:ext cx="202446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996286" y="3536781"/>
                <a:ext cx="3358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86" y="3536781"/>
                <a:ext cx="3358035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943273" y="4099181"/>
                <a:ext cx="40248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73" y="4099181"/>
                <a:ext cx="40248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943274" y="2266950"/>
            <a:ext cx="4024820" cy="301942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7995202" y="4653179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202" y="4653179"/>
                <a:ext cx="336124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950123"/>
                  </p:ext>
                </p:extLst>
              </p:nvPr>
            </p:nvGraphicFramePr>
            <p:xfrm>
              <a:off x="341744" y="594282"/>
              <a:ext cx="11656291" cy="4942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7933"/>
                    <a:gridCol w="3490626"/>
                    <a:gridCol w="2615837"/>
                    <a:gridCol w="202189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LOOPS</a:t>
                          </a:r>
                          <a:endParaRPr 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Common Term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Two non-touching 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</a:t>
                          </a:r>
                          <a:r>
                            <a:rPr lang="en-US" sz="2400" baseline="0" dirty="0" smtClean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aseline="0" dirty="0" smtClean="0"/>
                            <a:t>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dirty="0" smtClean="0"/>
                                  <m:t>No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</a:t>
                          </a:r>
                          <a:r>
                            <a:rPr lang="en-US" sz="2400" dirty="0" smtClean="0"/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 smtClean="0"/>
                            <a:t>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dirty="0" smtClean="0"/>
                                  <m:t>No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 smtClean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No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950123"/>
                  </p:ext>
                </p:extLst>
              </p:nvPr>
            </p:nvGraphicFramePr>
            <p:xfrm>
              <a:off x="341744" y="594282"/>
              <a:ext cx="11656291" cy="4942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7933"/>
                    <a:gridCol w="3490626"/>
                    <a:gridCol w="2615837"/>
                    <a:gridCol w="202189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LOOPS</a:t>
                          </a:r>
                          <a:endParaRPr 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Common Term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Two non-touching 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88000" r="-231088" b="-9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88000" r="-133508" b="-9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88000" r="-1205" b="-9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188000" r="-23108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188000" r="-13350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8765" t="-188000" r="-78322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188000" r="-1205" b="-8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288000" r="-231088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288000" r="-133508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8765" t="-288000" r="-78322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288000" r="-1205" b="-7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388000" r="-231088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388000" r="-133508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8765" t="-388000" r="-78322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488000" r="-231088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488000" r="-133508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580263" r="-231088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580263" r="-133508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689333" r="-231088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689333" r="-133508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No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689333" r="-1205" b="-3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789333" r="-231088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789333" r="-133508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889333" r="-231088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889333" r="-133508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989333" r="-231088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989333" r="-133508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71" y="110835"/>
            <a:ext cx="11979564" cy="4834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STEP-3: Find No. Of Two Non-Touching Loops </a:t>
            </a:r>
            <a:endParaRPr lang="en-US" sz="4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7779" y="5694139"/>
                <a:ext cx="11850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Observation from above table,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is Two non-Touching Loops, so we calculate </a:t>
                </a:r>
                <a:r>
                  <a:rPr lang="en-US" sz="2000" dirty="0" smtClean="0"/>
                  <a:t>gain</a:t>
                </a:r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79" y="5694139"/>
                <a:ext cx="11850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1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780473" y="6020569"/>
                <a:ext cx="39105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73" y="6020569"/>
                <a:ext cx="39105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13" r="-77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323725" y="6341968"/>
                <a:ext cx="44168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𝟒𝟒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𝟑𝟓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𝟓𝟐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25" y="6341968"/>
                <a:ext cx="441685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03" r="-414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189635"/>
            <a:ext cx="11794837" cy="93720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STEP-4: Find the No. Of Three Non-Touching </a:t>
            </a:r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oops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18" y="2650837"/>
            <a:ext cx="10515600" cy="2694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No. of three non-touching loops = 0.</a:t>
            </a:r>
          </a:p>
        </p:txBody>
      </p:sp>
    </p:spTree>
    <p:extLst>
      <p:ext uri="{BB962C8B-B14F-4D97-AF65-F5344CB8AC3E}">
        <p14:creationId xmlns:p14="http://schemas.microsoft.com/office/powerpoint/2010/main" val="32424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35000" y="77753"/>
                <a:ext cx="10515600" cy="641884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6000" b="1" dirty="0" smtClean="0">
                    <a:solidFill>
                      <a:srgbClr val="7030A0"/>
                    </a:solidFill>
                  </a:rPr>
                  <a:t>STEP-5: Find the Value of 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6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5000" y="77753"/>
                <a:ext cx="10515600" cy="641884"/>
              </a:xfrm>
              <a:blipFill rotWithShape="0">
                <a:blip r:embed="rId2"/>
                <a:stretch>
                  <a:fillRect t="-54286" b="-7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577" y="907937"/>
                <a:ext cx="7544169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/>
                            <m:t>No</m:t>
                          </m:r>
                          <m:r>
                            <m:rPr>
                              <m:nor/>
                            </m:rPr>
                            <a:rPr lang="en-US" sz="2800"/>
                            <m:t>. </m:t>
                          </m:r>
                          <m:r>
                            <m:rPr>
                              <m:nor/>
                            </m:rPr>
                            <a:rPr lang="en-US" sz="2800"/>
                            <m:t>of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individual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loops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Gain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Products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of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all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possible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combinations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of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two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non</m:t>
                      </m:r>
                      <m:r>
                        <m:rPr>
                          <m:nor/>
                        </m:rPr>
                        <a:rPr lang="en-US" sz="2800"/>
                        <m:t>−</m:t>
                      </m:r>
                      <m:r>
                        <m:rPr>
                          <m:nor/>
                        </m:rPr>
                        <a:rPr lang="en-US" sz="2800"/>
                        <m:t>touching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loops</m:t>
                      </m:r>
                      <m:r>
                        <m:rPr>
                          <m:nor/>
                        </m:rPr>
                        <a:rPr lang="en-US" sz="2800"/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907937"/>
                <a:ext cx="7544169" cy="12926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9577" y="2860809"/>
                <a:ext cx="7262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7" y="2860809"/>
                <a:ext cx="726256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8153304" y="728039"/>
                <a:ext cx="2680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04" y="728039"/>
                <a:ext cx="2680542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152220" y="1335924"/>
                <a:ext cx="20244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220" y="1335924"/>
                <a:ext cx="2024465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153304" y="1960718"/>
                <a:ext cx="3358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04" y="1960718"/>
                <a:ext cx="3358035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8100291" y="2523118"/>
                <a:ext cx="40248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91" y="2523118"/>
                <a:ext cx="40248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8100292" y="831519"/>
            <a:ext cx="4024820" cy="2878793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8152220" y="3077116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220" y="3077116"/>
                <a:ext cx="336124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4577" y="4214717"/>
                <a:ext cx="110998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∆ =1−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4214717"/>
                <a:ext cx="11099898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/>
              <p:cNvSpPr/>
              <p:nvPr/>
            </p:nvSpPr>
            <p:spPr>
              <a:xfrm>
                <a:off x="-159805" y="5262765"/>
                <a:ext cx="124284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∆ =1−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805" y="5262765"/>
                <a:ext cx="12428467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937491" y="1322836"/>
                <a:ext cx="429380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91" y="1322836"/>
                <a:ext cx="4293804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91128" y="2830267"/>
                <a:ext cx="10581358" cy="638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∗1+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8" y="2830267"/>
                <a:ext cx="10581358" cy="6384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" y="189634"/>
            <a:ext cx="12025744" cy="5862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STEP-6: Find the value of Transfer Function 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91128" y="4372446"/>
                <a:ext cx="10480048" cy="638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8" y="4372446"/>
                <a:ext cx="10480048" cy="6384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" y="5272204"/>
            <a:ext cx="11221027" cy="10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17" y="1136074"/>
            <a:ext cx="7870571" cy="3171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087" y="4183176"/>
                <a:ext cx="7618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𝑎𝑑𝑓𝑖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7" y="4183176"/>
                <a:ext cx="7618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731" y="4732574"/>
                <a:ext cx="8060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𝑆𝑒𝑐𝑜𝑛𝑑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𝑎𝑒𝑓𝑖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1" y="4732574"/>
                <a:ext cx="806092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731" y="5348127"/>
                <a:ext cx="74758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𝑇h𝑖𝑟𝑑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𝑎h𝑖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1" y="5348127"/>
                <a:ext cx="7475828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731" y="6045472"/>
                <a:ext cx="66537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1" y="6045472"/>
                <a:ext cx="6653745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5196" y="4362709"/>
                <a:ext cx="870719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" y="4362709"/>
                <a:ext cx="8707192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5196" y="5101413"/>
                <a:ext cx="92114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𝑆𝑒𝑐𝑜𝑛𝑑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" y="5101413"/>
                <a:ext cx="921143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73" y="971407"/>
            <a:ext cx="7075054" cy="3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565" y="4977670"/>
                <a:ext cx="111962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" y="4977670"/>
                <a:ext cx="1119627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1" y="1136074"/>
            <a:ext cx="8192653" cy="36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5059" y="5318319"/>
                <a:ext cx="862435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59" y="5318319"/>
                <a:ext cx="8624359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9" y="1214814"/>
            <a:ext cx="9679709" cy="36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 GAIN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565" y="4977670"/>
                <a:ext cx="117668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𝐺𝑎𝑖𝑛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" y="4977670"/>
                <a:ext cx="11766876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9" y="1214814"/>
            <a:ext cx="9679709" cy="3615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6054375"/>
                <a:ext cx="122442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𝑆𝑒𝑐𝑜𝑛𝑑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𝐺𝑎𝑖𝑛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54375"/>
                <a:ext cx="1224424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0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091" y="229915"/>
            <a:ext cx="10515600" cy="8530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b="1" dirty="0" smtClean="0">
                <a:solidFill>
                  <a:srgbClr val="7030A0"/>
                </a:solidFill>
              </a:rPr>
              <a:t>LOOPS</a:t>
            </a:r>
            <a:endParaRPr lang="en-US" sz="88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1164216"/>
            <a:ext cx="10520217" cy="3823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01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502</Words>
  <Application>Microsoft Office PowerPoint</Application>
  <PresentationFormat>Widescreen</PresentationFormat>
  <Paragraphs>204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Mason’s Gain Formula</vt:lpstr>
      <vt:lpstr>Q: Find the Number of Forward Paths</vt:lpstr>
      <vt:lpstr>Q: Find the Number of Forward Paths</vt:lpstr>
      <vt:lpstr>FORWARD PATHS</vt:lpstr>
      <vt:lpstr>FORWARD PATHS</vt:lpstr>
      <vt:lpstr>FORWARD PATHS</vt:lpstr>
      <vt:lpstr>FORWARD PATHS</vt:lpstr>
      <vt:lpstr>FORWARD PATH GAIN</vt:lpstr>
      <vt:lpstr>LOOPS</vt:lpstr>
      <vt:lpstr>LOOPS</vt:lpstr>
      <vt:lpstr>TWO NON-TOUCHING LOOPS</vt:lpstr>
      <vt:lpstr>TWO NON-TOUCHING LOOPS</vt:lpstr>
      <vt:lpstr>GAINS OF TWO NON-TOUCHING LOOPS</vt:lpstr>
      <vt:lpstr>Q: Obtain the Closed Loop TF, (C(s))/(R(s)) by Using Mason’s Gain Formula.</vt:lpstr>
      <vt:lpstr>PowerPoint Presentation</vt:lpstr>
      <vt:lpstr>PowerPoint Presentation</vt:lpstr>
      <vt:lpstr>PowerPoint Presentation</vt:lpstr>
      <vt:lpstr>STEP-2: Find Number of Individual Loops</vt:lpstr>
      <vt:lpstr>STEP-2: Find Number of Individual Loops</vt:lpstr>
      <vt:lpstr>STEP-3: Find No. Of Two Non-Touching Loops </vt:lpstr>
      <vt:lpstr>STEP-4: Find the No. Of Three Non-Touching Loops </vt:lpstr>
      <vt:lpstr>STEP-5: Find the Value of  ∆</vt:lpstr>
      <vt:lpstr>STEP-6: Find the value of Transfer Function </vt:lpstr>
      <vt:lpstr>PowerPoint Presentation</vt:lpstr>
      <vt:lpstr>Q: Obtain the Closed Loop TF, (C(s))/(R(s)) by Using Mason’s Gain Formula.</vt:lpstr>
      <vt:lpstr>PowerPoint Presentation</vt:lpstr>
      <vt:lpstr>PowerPoint Presentation</vt:lpstr>
      <vt:lpstr>STEP-2: Find Number of Individual Loops</vt:lpstr>
      <vt:lpstr>STEP-2: Find Number of Individual Loops</vt:lpstr>
      <vt:lpstr>STEP-2: Find Number of Individual Loops</vt:lpstr>
      <vt:lpstr>STEP-3: Find No. Of Two Non-Touching Loops </vt:lpstr>
      <vt:lpstr>STEP-4: Find the No. Of Three Non-Touching Loops </vt:lpstr>
      <vt:lpstr>STEP-5: Find the Value of  ∆</vt:lpstr>
      <vt:lpstr>STEP-6: Find the value of Transfer Function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49</cp:revision>
  <dcterms:created xsi:type="dcterms:W3CDTF">2023-11-04T18:39:41Z</dcterms:created>
  <dcterms:modified xsi:type="dcterms:W3CDTF">2023-11-06T18:30:07Z</dcterms:modified>
</cp:coreProperties>
</file>